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7" r:id="rId10"/>
    <p:sldId id="276" r:id="rId11"/>
    <p:sldId id="263" r:id="rId12"/>
    <p:sldId id="285" r:id="rId13"/>
    <p:sldId id="270" r:id="rId14"/>
    <p:sldId id="283" r:id="rId15"/>
    <p:sldId id="286" r:id="rId16"/>
    <p:sldId id="287" r:id="rId17"/>
    <p:sldId id="271" r:id="rId18"/>
    <p:sldId id="289" r:id="rId19"/>
    <p:sldId id="290" r:id="rId20"/>
    <p:sldId id="292" r:id="rId21"/>
    <p:sldId id="293" r:id="rId22"/>
    <p:sldId id="275" r:id="rId23"/>
    <p:sldId id="291" r:id="rId24"/>
    <p:sldId id="272" r:id="rId25"/>
    <p:sldId id="274" r:id="rId26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98" y="-3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Cell Histogram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0</c:v>
                </c:pt>
                <c:pt idx="1">
                  <c:v>pi/8</c:v>
                </c:pt>
                <c:pt idx="2">
                  <c:v>pi/4</c:v>
                </c:pt>
                <c:pt idx="3">
                  <c:v>3pi/8</c:v>
                </c:pt>
                <c:pt idx="4">
                  <c:v>pi/2</c:v>
                </c:pt>
                <c:pt idx="5">
                  <c:v>5pi/8</c:v>
                </c:pt>
                <c:pt idx="6">
                  <c:v>3pi/4</c:v>
                </c:pt>
                <c:pt idx="7">
                  <c:v>7pi/8</c:v>
                </c:pt>
                <c:pt idx="8">
                  <c:v>pi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6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7205504"/>
        <c:axId val="60918592"/>
      </c:barChart>
      <c:catAx>
        <c:axId val="37205504"/>
        <c:scaling>
          <c:orientation val="minMax"/>
        </c:scaling>
        <c:delete val="0"/>
        <c:axPos val="b"/>
        <c:majorGridlines/>
        <c:majorTickMark val="none"/>
        <c:minorTickMark val="none"/>
        <c:tickLblPos val="nextTo"/>
        <c:crossAx val="60918592"/>
        <c:crosses val="autoZero"/>
        <c:auto val="1"/>
        <c:lblAlgn val="ctr"/>
        <c:lblOffset val="100"/>
        <c:noMultiLvlLbl val="0"/>
      </c:catAx>
      <c:valAx>
        <c:axId val="609185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37205504"/>
        <c:crosses val="autoZero"/>
        <c:crossBetween val="between"/>
      </c:valAx>
      <c:spPr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4311649A-B103-48A7-A5C7-853973BA537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832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FE2E9F-5964-4FCC-B60F-81157946C1C7}" type="slidenum">
              <a:rPr lang="en-GB"/>
              <a:pPr/>
              <a:t>1</a:t>
            </a:fld>
            <a:endParaRPr lang="en-GB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1 scale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311649A-B103-48A7-A5C7-853973BA537A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008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A07E5E-75A6-4A0D-8642-ABF2F222E1D4}" type="slidenum">
              <a:rPr lang="en-GB"/>
              <a:pPr/>
              <a:t>2</a:t>
            </a:fld>
            <a:endParaRPr lang="en-GB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3FBF19-A2D1-410A-AB05-7749BA9F23AE}" type="slidenum">
              <a:rPr lang="en-GB"/>
              <a:pPr/>
              <a:t>3</a:t>
            </a:fld>
            <a:endParaRPr lang="en-GB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0F65CD-9964-498B-95BA-479D79F131DF}" type="slidenum">
              <a:rPr lang="en-GB"/>
              <a:pPr/>
              <a:t>4</a:t>
            </a:fld>
            <a:endParaRPr lang="en-GB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6DDC72-C3F0-4022-B0E0-5CE2D8D1899F}" type="slidenum">
              <a:rPr lang="en-GB"/>
              <a:pPr/>
              <a:t>5</a:t>
            </a:fld>
            <a:endParaRPr lang="en-GB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D205F0-CD33-4F61-9BB2-C88E0BA181B8}" type="slidenum">
              <a:rPr lang="en-GB"/>
              <a:pPr/>
              <a:t>6</a:t>
            </a:fld>
            <a:endParaRPr lang="en-GB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6DDC72-C3F0-4022-B0E0-5CE2D8D1899F}" type="slidenum">
              <a:rPr lang="en-GB"/>
              <a:pPr/>
              <a:t>9</a:t>
            </a:fld>
            <a:endParaRPr lang="en-GB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6DDC72-C3F0-4022-B0E0-5CE2D8D1899F}" type="slidenum">
              <a:rPr lang="en-GB"/>
              <a:pPr/>
              <a:t>10</a:t>
            </a:fld>
            <a:endParaRPr lang="en-GB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Location invariance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Scale invariance?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False positives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Computation time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Use awesome Godzilla picture for demo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311649A-B103-48A7-A5C7-853973BA537A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91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4BBFBDC-F0B3-4799-A429-E9D94F41A28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E36BB11-7C1E-407A-8848-640C4C80905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7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5B3201-0592-4132-B3BC-2DDCA7B64F4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92FA825-A822-42E4-BF1A-4CB94FBFDD0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78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BF61C6-5474-4C7C-9173-826AB88C2E4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4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D9840FC-2392-46FF-BD0A-48BB2CC641C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9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9799BC5-222F-4CD0-BDA1-F26AA1F2302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6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D240D7B-2053-424D-A6D7-AD5A32F970A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3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287943C-184B-458A-9B98-CDA26B4D0BB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10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476C939-025C-45E5-A123-2712B984DFA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2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E23D66B-6A3C-472A-A9CD-0F89AC7C045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0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fld id="{5A112CA6-22B9-43AD-B472-136F8693DD97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ascallin.ecs.soton.ac.uk/challenges/VOC/voc2006/slides/dalal.pdf" TargetMode="External"/><Relationship Id="rId2" Type="http://schemas.openxmlformats.org/officeDocument/2006/relationships/hyperlink" Target="http://ieeexplore.ieee.org/stamp/stamp.jsp?tp=&amp;arnumber=146736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042988" y="2900363"/>
            <a:ext cx="8099425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028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GB" sz="4000" dirty="0">
                <a:latin typeface="+mj-lt"/>
              </a:rPr>
              <a:t>Histogram</a:t>
            </a:r>
            <a:r>
              <a:rPr lang="en-GB" sz="4000" dirty="0">
                <a:latin typeface="Ubuntu" charset="0"/>
              </a:rPr>
              <a:t> of Oriented Gradients</a:t>
            </a: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678238" y="4078287"/>
            <a:ext cx="2298178" cy="92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GB" dirty="0">
                <a:latin typeface="Arial" pitchFamily="34" charset="0"/>
                <a:cs typeface="Arial" pitchFamily="34" charset="0"/>
              </a:rPr>
              <a:t>John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Charlesworth</a:t>
            </a:r>
            <a:endParaRPr lang="en-GB" dirty="0">
              <a:latin typeface="Arial" pitchFamily="34" charset="0"/>
              <a:cs typeface="Arial" pitchFamily="34" charset="0"/>
            </a:endParaRP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Michael Hodgson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8826" r="17581" b="9465"/>
          <a:stretch/>
        </p:blipFill>
        <p:spPr>
          <a:xfrm>
            <a:off x="575816" y="2555701"/>
            <a:ext cx="3888432" cy="3928089"/>
          </a:xfrm>
          <a:prstGeom prst="rect">
            <a:avLst/>
          </a:prstGeom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435696" y="3619500"/>
            <a:ext cx="720725" cy="720725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156421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156421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435696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156421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435696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716559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716559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716559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728" y="3798887"/>
            <a:ext cx="573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GB">
                <a:solidFill>
                  <a:srgbClr val="000000"/>
                </a:solidFill>
                <a:ea typeface="DejaVu Sans" charset="0"/>
                <a:cs typeface="DejaVu Sans" charset="0"/>
              </a:rPr>
              <a:t>Cell</a:t>
            </a: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 flipV="1">
            <a:off x="503808" y="3981448"/>
            <a:ext cx="1292251" cy="14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" name="Group 31"/>
          <p:cNvGrpSpPr/>
          <p:nvPr/>
        </p:nvGrpSpPr>
        <p:grpSpPr>
          <a:xfrm>
            <a:off x="287784" y="1613478"/>
            <a:ext cx="9649072" cy="870215"/>
            <a:chOff x="287784" y="1613478"/>
            <a:chExt cx="9649072" cy="870215"/>
          </a:xfrm>
          <a:solidFill>
            <a:srgbClr val="92D050"/>
          </a:solidFill>
        </p:grpSpPr>
        <p:sp>
          <p:nvSpPr>
            <p:cNvPr id="33" name="Flowchart: Process 32"/>
            <p:cNvSpPr/>
            <p:nvPr/>
          </p:nvSpPr>
          <p:spPr bwMode="auto">
            <a:xfrm>
              <a:off x="287784" y="1619597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Gradients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4" name="Flowchart: Process 33"/>
            <p:cNvSpPr/>
            <p:nvPr/>
          </p:nvSpPr>
          <p:spPr bwMode="auto">
            <a:xfrm>
              <a:off x="1943968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Orientation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5" name="Flowchart: Process 34"/>
            <p:cNvSpPr/>
            <p:nvPr/>
          </p:nvSpPr>
          <p:spPr bwMode="auto">
            <a:xfrm>
              <a:off x="3600152" y="1613478"/>
              <a:ext cx="1368152" cy="864096"/>
            </a:xfrm>
            <a:prstGeom prst="flowChartProces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Histograms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5256336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Normalise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6912520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Collect over window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8" name="Flowchart: Process 37"/>
            <p:cNvSpPr/>
            <p:nvPr/>
          </p:nvSpPr>
          <p:spPr bwMode="auto">
            <a:xfrm>
              <a:off x="8568704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Linear SVM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Arrow Connector 38"/>
            <p:cNvCxnSpPr>
              <a:endCxn id="34" idx="1"/>
            </p:cNvCxnSpPr>
            <p:nvPr/>
          </p:nvCxnSpPr>
          <p:spPr bwMode="auto">
            <a:xfrm flipV="1">
              <a:off x="1655936" y="2045526"/>
              <a:ext cx="288032" cy="6119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/>
            <p:cNvCxnSpPr>
              <a:stCxn id="34" idx="3"/>
              <a:endCxn id="35" idx="1"/>
            </p:cNvCxnSpPr>
            <p:nvPr/>
          </p:nvCxnSpPr>
          <p:spPr bwMode="auto">
            <a:xfrm>
              <a:off x="3312120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>
              <a:stCxn id="35" idx="3"/>
              <a:endCxn id="36" idx="1"/>
            </p:cNvCxnSpPr>
            <p:nvPr/>
          </p:nvCxnSpPr>
          <p:spPr bwMode="auto">
            <a:xfrm>
              <a:off x="4968304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36" idx="3"/>
              <a:endCxn id="37" idx="1"/>
            </p:cNvCxnSpPr>
            <p:nvPr/>
          </p:nvCxnSpPr>
          <p:spPr bwMode="auto">
            <a:xfrm>
              <a:off x="6624488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>
              <a:stCxn id="37" idx="3"/>
              <a:endCxn id="38" idx="1"/>
            </p:cNvCxnSpPr>
            <p:nvPr/>
          </p:nvCxnSpPr>
          <p:spPr bwMode="auto">
            <a:xfrm>
              <a:off x="8280672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5" name="Straight Connector 44"/>
          <p:cNvCxnSpPr/>
          <p:nvPr/>
        </p:nvCxnSpPr>
        <p:spPr bwMode="auto">
          <a:xfrm flipV="1">
            <a:off x="1436936" y="2627709"/>
            <a:ext cx="1368152" cy="1008112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1436936" y="4283893"/>
            <a:ext cx="1368152" cy="3024336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2085008" y="2627709"/>
            <a:ext cx="5400600" cy="1008112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2157016" y="4355901"/>
            <a:ext cx="5256584" cy="288032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2805088" y="2627706"/>
            <a:ext cx="4680524" cy="4680524"/>
          </a:xfrm>
          <a:prstGeom prst="rect">
            <a:avLst/>
          </a:prstGeom>
          <a:solidFill>
            <a:schemeClr val="bg1"/>
          </a:solidFill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6" t="37077" r="49118" b="48463"/>
          <a:stretch/>
        </p:blipFill>
        <p:spPr>
          <a:xfrm>
            <a:off x="2808064" y="2627709"/>
            <a:ext cx="4680520" cy="4673319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2805091" y="2627711"/>
          <a:ext cx="4680516" cy="4636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086"/>
                <a:gridCol w="780086"/>
                <a:gridCol w="780086"/>
                <a:gridCol w="780086"/>
                <a:gridCol w="780086"/>
                <a:gridCol w="780086"/>
              </a:tblGrid>
              <a:tr h="662329"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2500" b="0" dirty="0"/>
                    </a:p>
                  </a:txBody>
                  <a:tcPr marL="126460" marR="126460" marT="63230" marB="632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</a:tr>
              <a:tr h="662329"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/>
                    </a:p>
                  </a:txBody>
                  <a:tcPr marL="126460" marR="126460" marT="63230" marB="63230"/>
                </a:tc>
                <a:tc>
                  <a:txBody>
                    <a:bodyPr/>
                    <a:lstStyle/>
                    <a:p>
                      <a:endParaRPr lang="en-GB" sz="2500" dirty="0"/>
                    </a:p>
                  </a:txBody>
                  <a:tcPr marL="126460" marR="126460" marT="63230" marB="63230"/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 bwMode="auto">
          <a:xfrm>
            <a:off x="7488584" y="2627709"/>
            <a:ext cx="288032" cy="79208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7488584" y="5868069"/>
            <a:ext cx="288032" cy="144016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Chart 58"/>
          <p:cNvGraphicFramePr/>
          <p:nvPr/>
        </p:nvGraphicFramePr>
        <p:xfrm>
          <a:off x="7632600" y="2555701"/>
          <a:ext cx="2448025" cy="4048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The HOG Process</a:t>
            </a:r>
            <a:endParaRPr lang="en-GB" dirty="0">
              <a:latin typeface="Ubuntu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 bwMode="auto">
          <a:xfrm flipV="1">
            <a:off x="3600152" y="5436021"/>
            <a:ext cx="720080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/>
          <p:nvPr/>
        </p:nvCxnSpPr>
        <p:spPr bwMode="auto">
          <a:xfrm flipV="1">
            <a:off x="4464248" y="4787949"/>
            <a:ext cx="720080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/>
          <p:nvPr/>
        </p:nvCxnSpPr>
        <p:spPr bwMode="auto">
          <a:xfrm flipV="1">
            <a:off x="6192440" y="2627709"/>
            <a:ext cx="216024" cy="57606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/>
          <p:cNvCxnSpPr/>
          <p:nvPr/>
        </p:nvCxnSpPr>
        <p:spPr bwMode="auto">
          <a:xfrm flipV="1">
            <a:off x="5976416" y="3275781"/>
            <a:ext cx="216024" cy="57606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5760392" y="3995861"/>
            <a:ext cx="144016" cy="43204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/>
          <p:nvPr/>
        </p:nvCxnSpPr>
        <p:spPr bwMode="auto">
          <a:xfrm flipV="1">
            <a:off x="5544368" y="4427909"/>
            <a:ext cx="288032" cy="14401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Arrow Connector 96"/>
          <p:cNvCxnSpPr/>
          <p:nvPr/>
        </p:nvCxnSpPr>
        <p:spPr bwMode="auto">
          <a:xfrm flipV="1">
            <a:off x="5256336" y="4571925"/>
            <a:ext cx="360040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/>
          <p:cNvCxnSpPr/>
          <p:nvPr/>
        </p:nvCxnSpPr>
        <p:spPr bwMode="auto">
          <a:xfrm>
            <a:off x="3528144" y="6012085"/>
            <a:ext cx="504056" cy="57606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/>
          <p:nvPr/>
        </p:nvCxnSpPr>
        <p:spPr bwMode="auto">
          <a:xfrm flipV="1">
            <a:off x="4032200" y="6516141"/>
            <a:ext cx="360040" cy="7200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Arrow Connector 104"/>
          <p:cNvCxnSpPr/>
          <p:nvPr/>
        </p:nvCxnSpPr>
        <p:spPr bwMode="auto">
          <a:xfrm flipV="1">
            <a:off x="4464248" y="6300117"/>
            <a:ext cx="648072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Arrow Connector 107"/>
          <p:cNvCxnSpPr/>
          <p:nvPr/>
        </p:nvCxnSpPr>
        <p:spPr bwMode="auto">
          <a:xfrm flipV="1">
            <a:off x="5184328" y="6012085"/>
            <a:ext cx="648072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Arrow Connector 109"/>
          <p:cNvCxnSpPr/>
          <p:nvPr/>
        </p:nvCxnSpPr>
        <p:spPr bwMode="auto">
          <a:xfrm flipV="1">
            <a:off x="5904408" y="5868069"/>
            <a:ext cx="360040" cy="14401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Straight Arrow Connector 111"/>
          <p:cNvCxnSpPr/>
          <p:nvPr/>
        </p:nvCxnSpPr>
        <p:spPr bwMode="auto">
          <a:xfrm flipV="1">
            <a:off x="6264448" y="5364013"/>
            <a:ext cx="288032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Straight Arrow Connector 113"/>
          <p:cNvCxnSpPr/>
          <p:nvPr/>
        </p:nvCxnSpPr>
        <p:spPr bwMode="auto">
          <a:xfrm flipV="1">
            <a:off x="6552480" y="4931965"/>
            <a:ext cx="21602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Arrow Connector 115"/>
          <p:cNvCxnSpPr/>
          <p:nvPr/>
        </p:nvCxnSpPr>
        <p:spPr bwMode="auto">
          <a:xfrm flipV="1">
            <a:off x="6768504" y="4643933"/>
            <a:ext cx="21602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/>
          <p:cNvCxnSpPr/>
          <p:nvPr/>
        </p:nvCxnSpPr>
        <p:spPr bwMode="auto">
          <a:xfrm>
            <a:off x="7056536" y="4715941"/>
            <a:ext cx="216024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Arrow Connector 119"/>
          <p:cNvCxnSpPr/>
          <p:nvPr/>
        </p:nvCxnSpPr>
        <p:spPr bwMode="auto">
          <a:xfrm>
            <a:off x="7272560" y="5219997"/>
            <a:ext cx="216024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Arrow Connector 120"/>
          <p:cNvCxnSpPr/>
          <p:nvPr/>
        </p:nvCxnSpPr>
        <p:spPr bwMode="auto">
          <a:xfrm flipH="1">
            <a:off x="7344568" y="6732165"/>
            <a:ext cx="144016" cy="5040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49"/>
            <a:ext cx="9069387" cy="376865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The histogram of a cell is normalised with respect to a block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The L2-norm of the block is taken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e is a small constant</a:t>
            </a:r>
            <a:endParaRPr lang="en-GB" dirty="0"/>
          </a:p>
        </p:txBody>
      </p:sp>
      <p:sp>
        <p:nvSpPr>
          <p:cNvPr id="5" name="Flowchart: Process 4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2" y="5292005"/>
            <a:ext cx="47529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8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49"/>
            <a:ext cx="9069387" cy="376865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dirty="0" smtClean="0"/>
          </a:p>
        </p:txBody>
      </p:sp>
      <p:pic>
        <p:nvPicPr>
          <p:cNvPr id="1026" name="Picture 2" descr="C:\Users\ames\Documents\OrientedGrads\Images\left_pedestri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32" y="3923853"/>
            <a:ext cx="4367709" cy="3275782"/>
          </a:xfrm>
          <a:prstGeom prst="rect">
            <a:avLst/>
          </a:prstGeom>
          <a:noFill/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514185" y="392385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520032" y="3923853"/>
          <a:ext cx="720081" cy="1368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7"/>
                <a:gridCol w="240027"/>
                <a:gridCol w="240027"/>
              </a:tblGrid>
              <a:tr h="171019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019"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Flowchart: Process 26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8" name="Flowchart: Process 27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9" name="Flowchart: Process 28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0" name="Flowchart: Process 29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1" name="Flowchart: Process 30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2" name="Flowchart: Process 31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33" name="Straight Arrow Connector 32"/>
          <p:cNvCxnSpPr>
            <a:endCxn id="28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29" idx="3"/>
            <a:endCxn id="30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30" idx="3"/>
            <a:endCxn id="31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31" idx="3"/>
            <a:endCxn id="32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78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50"/>
            <a:ext cx="9577387" cy="792088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Trained with large selection of pictures of people</a:t>
            </a:r>
          </a:p>
        </p:txBody>
      </p:sp>
      <p:sp>
        <p:nvSpPr>
          <p:cNvPr id="5" name="Flowchart: Process 4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808" y="3491805"/>
            <a:ext cx="91630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03808" y="5292005"/>
            <a:ext cx="957738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of not people</a:t>
            </a:r>
          </a:p>
        </p:txBody>
      </p:sp>
      <p:pic>
        <p:nvPicPr>
          <p:cNvPr id="2051" name="Picture 3" descr="C:\Users\ames\Documents\OrientedGrads\Images\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352" y="5678437"/>
            <a:ext cx="889000" cy="1701800"/>
          </a:xfrm>
          <a:prstGeom prst="rect">
            <a:avLst/>
          </a:prstGeom>
          <a:noFill/>
        </p:spPr>
      </p:pic>
      <p:pic>
        <p:nvPicPr>
          <p:cNvPr id="2052" name="Picture 4" descr="C:\Users\ames\Documents\OrientedGrads\Images\02-03n.jpg"/>
          <p:cNvPicPr>
            <a:picLocks noChangeAspect="1" noChangeArrowheads="1"/>
          </p:cNvPicPr>
          <p:nvPr/>
        </p:nvPicPr>
        <p:blipFill>
          <a:blip r:embed="rId4" cstate="print"/>
          <a:srcRect b="55679"/>
          <a:stretch>
            <a:fillRect/>
          </a:stretch>
        </p:blipFill>
        <p:spPr bwMode="auto">
          <a:xfrm>
            <a:off x="5760392" y="5724053"/>
            <a:ext cx="2376264" cy="1584176"/>
          </a:xfrm>
          <a:prstGeom prst="rect">
            <a:avLst/>
          </a:prstGeom>
          <a:noFill/>
        </p:spPr>
      </p:pic>
      <p:pic>
        <p:nvPicPr>
          <p:cNvPr id="20" name="Picture 4" descr="C:\Users\ames\Documents\OrientedGrads\Images\02-03n.jpg"/>
          <p:cNvPicPr>
            <a:picLocks noChangeAspect="1" noChangeArrowheads="1"/>
          </p:cNvPicPr>
          <p:nvPr/>
        </p:nvPicPr>
        <p:blipFill>
          <a:blip r:embed="rId4" cstate="print"/>
          <a:srcRect t="56408"/>
          <a:stretch>
            <a:fillRect/>
          </a:stretch>
        </p:blipFill>
        <p:spPr bwMode="auto">
          <a:xfrm>
            <a:off x="1727944" y="5796061"/>
            <a:ext cx="2376264" cy="1558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6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49"/>
            <a:ext cx="9069387" cy="376865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Retrained on false positives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SVM predicts whether a HOG window contains a person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Scale sensitive</a:t>
            </a:r>
          </a:p>
        </p:txBody>
      </p:sp>
      <p:sp>
        <p:nvSpPr>
          <p:cNvPr id="5" name="Flowchart: Process 4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96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49"/>
            <a:ext cx="9069387" cy="376865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For locating objects a sliding window is used</a:t>
            </a:r>
          </a:p>
        </p:txBody>
      </p:sp>
      <p:pic>
        <p:nvPicPr>
          <p:cNvPr id="1026" name="Picture 2" descr="C:\Users\ames\Documents\OrientedGrads\Images\left_pedestri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32" y="3923853"/>
            <a:ext cx="4367709" cy="3275782"/>
          </a:xfrm>
          <a:prstGeom prst="rect">
            <a:avLst/>
          </a:prstGeom>
          <a:noFill/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514185" y="392385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3384128" y="4571925"/>
            <a:ext cx="244827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520032" y="410386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520032" y="435590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520032" y="4607917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520032" y="4895949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2520032" y="518398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2520032" y="547201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520032" y="5760045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6108738" y="392385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6114585" y="410386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6114585" y="435590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114585" y="4607917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114585" y="4895949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6114585" y="5183981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6114585" y="547201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114585" y="5760045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4104208" y="4895949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Flowchart: Process 46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8" name="Flowchart: Process 47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49" name="Flowchart: Process 48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0" name="Flowchart: Process 49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1" name="Flowchart: Process 50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2" name="Flowchart: Process 51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>
            <a:endCxn id="48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stCxn id="48" idx="3"/>
            <a:endCxn id="49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9" idx="3"/>
            <a:endCxn id="50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50" idx="3"/>
            <a:endCxn id="51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51" idx="3"/>
            <a:endCxn id="52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78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987749"/>
            <a:ext cx="9069387" cy="376865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Experimented with scale invariance</a:t>
            </a:r>
          </a:p>
        </p:txBody>
      </p:sp>
      <p:pic>
        <p:nvPicPr>
          <p:cNvPr id="1026" name="Picture 2" descr="C:\Users\ames\Documents\OrientedGrads\Images\left_pedestri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32" y="3923853"/>
            <a:ext cx="4367709" cy="3275782"/>
          </a:xfrm>
          <a:prstGeom prst="rect">
            <a:avLst/>
          </a:prstGeom>
          <a:noFill/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514185" y="3923853"/>
            <a:ext cx="725927" cy="1404168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520032" y="3923854"/>
            <a:ext cx="1042348" cy="2016224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520033" y="3923853"/>
            <a:ext cx="1377388" cy="2664296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520032" y="3923852"/>
            <a:ext cx="1656184" cy="3203573"/>
          </a:xfrm>
          <a:prstGeom prst="rect">
            <a:avLst/>
          </a:prstGeom>
          <a:noFill/>
          <a:ln w="360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" name="Flowchart: Process 22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4" name="Flowchart: Process 23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5" name="Flowchart: Process 24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6" name="Flowchart: Process 25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7" name="Flowchart: Process 26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8" name="Flowchart: Process 27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29" name="Straight Arrow Connector 28"/>
          <p:cNvCxnSpPr>
            <a:endCxn id="24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24" idx="3"/>
            <a:endCxn id="25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25" idx="3"/>
            <a:endCxn id="26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26" idx="3"/>
            <a:endCxn id="27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7" idx="3"/>
            <a:endCxn id="28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78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ROC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04" y="1403573"/>
            <a:ext cx="6304759" cy="47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49" y="1768475"/>
            <a:ext cx="6617965" cy="4987925"/>
          </a:xfrm>
        </p:spPr>
      </p:pic>
    </p:spTree>
    <p:extLst>
      <p:ext uri="{BB962C8B-B14F-4D97-AF65-F5344CB8AC3E}">
        <p14:creationId xmlns:p14="http://schemas.microsoft.com/office/powerpoint/2010/main" val="6710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49" y="1768475"/>
            <a:ext cx="6617965" cy="4987925"/>
          </a:xfrm>
        </p:spPr>
      </p:pic>
      <p:sp>
        <p:nvSpPr>
          <p:cNvPr id="5" name="TextBox 4"/>
          <p:cNvSpPr txBox="1"/>
          <p:nvPr/>
        </p:nvSpPr>
        <p:spPr>
          <a:xfrm>
            <a:off x="7776616" y="3806819"/>
            <a:ext cx="1296144" cy="163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Effect of scale sensitivity and a false positive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7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46075"/>
            <a:ext cx="9070975" cy="1171575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Contents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Introduction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The Process</a:t>
            </a:r>
            <a:endParaRPr lang="en-GB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Results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Conclusions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References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Computation Time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68" y="1798945"/>
            <a:ext cx="6184127" cy="4926984"/>
          </a:xfrm>
        </p:spPr>
      </p:pic>
    </p:spTree>
    <p:extLst>
      <p:ext uri="{BB962C8B-B14F-4D97-AF65-F5344CB8AC3E}">
        <p14:creationId xmlns:p14="http://schemas.microsoft.com/office/powerpoint/2010/main" val="7605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Multi-threading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8" y="1768475"/>
            <a:ext cx="6021746" cy="4987925"/>
          </a:xfrm>
        </p:spPr>
      </p:pic>
    </p:spTree>
    <p:extLst>
      <p:ext uri="{BB962C8B-B14F-4D97-AF65-F5344CB8AC3E}">
        <p14:creationId xmlns:p14="http://schemas.microsoft.com/office/powerpoint/2010/main" val="12103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19" y="1833562"/>
            <a:ext cx="7286625" cy="4857750"/>
          </a:xfrm>
        </p:spPr>
      </p:pic>
    </p:spTree>
    <p:extLst>
      <p:ext uri="{BB962C8B-B14F-4D97-AF65-F5344CB8AC3E}">
        <p14:creationId xmlns:p14="http://schemas.microsoft.com/office/powerpoint/2010/main" val="20156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5003973"/>
            <a:ext cx="9069387" cy="1752427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Results from the paper show better detection through use of scale space and mode filter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5" y="1691605"/>
            <a:ext cx="4570585" cy="250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691605"/>
            <a:ext cx="4570585" cy="250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735" y="4194699"/>
            <a:ext cx="845616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Images taken from [2] showing use of scale space to add robustness to detection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40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High performance on test set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Real world gives lower performance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Scale sensitive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Requires careful training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Multi-threading improves </a:t>
            </a:r>
            <a:r>
              <a:rPr lang="en-GB" smtClean="0"/>
              <a:t>computation time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626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Histograms of Oriented Gradients for Human Detection, </a:t>
            </a:r>
            <a:r>
              <a:rPr lang="en-GB" sz="2800" dirty="0" err="1" smtClean="0"/>
              <a:t>Naveet</a:t>
            </a:r>
            <a:r>
              <a:rPr lang="en-GB" sz="2800" dirty="0" smtClean="0"/>
              <a:t> </a:t>
            </a:r>
            <a:r>
              <a:rPr lang="en-GB" sz="2800" dirty="0" err="1" smtClean="0"/>
              <a:t>Dalal</a:t>
            </a:r>
            <a:r>
              <a:rPr lang="en-GB" sz="2800" dirty="0" smtClean="0"/>
              <a:t> and Bill </a:t>
            </a:r>
            <a:r>
              <a:rPr lang="en-GB" sz="2800" dirty="0" err="1" smtClean="0"/>
              <a:t>Triggs</a:t>
            </a:r>
            <a:r>
              <a:rPr lang="en-GB" sz="2800" dirty="0" smtClean="0"/>
              <a:t>, Available: </a:t>
            </a:r>
            <a:r>
              <a:rPr lang="en-GB" sz="2800" dirty="0" smtClean="0">
                <a:hlinkClick r:id="rId2"/>
              </a:rPr>
              <a:t>http://ieeexplore.ieee.org/stamp/stamp.jsp?tp=&amp;arnumber=1467360</a:t>
            </a:r>
            <a:r>
              <a:rPr lang="en-GB" sz="2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Object detection using Histograms of Oriented Gradients, </a:t>
            </a:r>
            <a:r>
              <a:rPr lang="en-GB" sz="2800" dirty="0" err="1" smtClean="0"/>
              <a:t>Naveet</a:t>
            </a:r>
            <a:r>
              <a:rPr lang="en-GB" sz="2800" dirty="0" smtClean="0"/>
              <a:t> </a:t>
            </a:r>
            <a:r>
              <a:rPr lang="en-GB" sz="2800" dirty="0" err="1" smtClean="0"/>
              <a:t>Dalal</a:t>
            </a:r>
            <a:r>
              <a:rPr lang="en-GB" sz="2800" dirty="0" smtClean="0"/>
              <a:t> and Bill </a:t>
            </a:r>
            <a:r>
              <a:rPr lang="en-GB" sz="2800" dirty="0" err="1" smtClean="0"/>
              <a:t>Triggs</a:t>
            </a:r>
            <a:r>
              <a:rPr lang="en-GB" sz="2800" dirty="0" smtClean="0"/>
              <a:t>, Available: </a:t>
            </a:r>
            <a:r>
              <a:rPr lang="en-GB" sz="2800" dirty="0" smtClean="0">
                <a:hlinkClick r:id="rId3"/>
              </a:rPr>
              <a:t>http://pascallin.ecs.soton.ac.uk/challenges/VOC/voc2006/slides/dalal.pdf</a:t>
            </a:r>
            <a:r>
              <a:rPr lang="en-GB" sz="2800" dirty="0" smtClean="0"/>
              <a:t>  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487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46075"/>
            <a:ext cx="9070975" cy="1171575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Introduction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Histogram of oriented gradients is a feature descriptor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Used in conjunction with a training data set and a classifier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46075"/>
            <a:ext cx="9070975" cy="1171575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The HOG Process</a:t>
            </a:r>
            <a:endParaRPr lang="en-GB" dirty="0">
              <a:latin typeface="Ubuntu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Compute </a:t>
            </a:r>
            <a:r>
              <a:rPr lang="en-GB" dirty="0"/>
              <a:t>Gradients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Compute Orientation of Gradients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Compute a Histogram of these for a “Cell”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Normalise the “Cell” over a “Block”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Collect for Entire Image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87784" y="1613478"/>
            <a:ext cx="9649072" cy="870215"/>
            <a:chOff x="287784" y="1613478"/>
            <a:chExt cx="9649072" cy="870215"/>
          </a:xfrm>
          <a:solidFill>
            <a:srgbClr val="92D050"/>
          </a:solidFill>
        </p:grpSpPr>
        <p:sp>
          <p:nvSpPr>
            <p:cNvPr id="2" name="Flowchart: Process 1"/>
            <p:cNvSpPr/>
            <p:nvPr/>
          </p:nvSpPr>
          <p:spPr bwMode="auto">
            <a:xfrm>
              <a:off x="287784" y="1619597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Gradients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7" name="Flowchart: Process 6"/>
            <p:cNvSpPr/>
            <p:nvPr/>
          </p:nvSpPr>
          <p:spPr bwMode="auto">
            <a:xfrm>
              <a:off x="1943968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Orientation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8" name="Flowchart: Process 7"/>
            <p:cNvSpPr/>
            <p:nvPr/>
          </p:nvSpPr>
          <p:spPr bwMode="auto">
            <a:xfrm>
              <a:off x="3600152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Histograms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9" name="Flowchart: Process 8"/>
            <p:cNvSpPr/>
            <p:nvPr/>
          </p:nvSpPr>
          <p:spPr bwMode="auto">
            <a:xfrm>
              <a:off x="5256336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Normalise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" name="Flowchart: Process 9"/>
            <p:cNvSpPr/>
            <p:nvPr/>
          </p:nvSpPr>
          <p:spPr bwMode="auto">
            <a:xfrm>
              <a:off x="6912520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Collect over window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" name="Flowchart: Process 10"/>
            <p:cNvSpPr/>
            <p:nvPr/>
          </p:nvSpPr>
          <p:spPr bwMode="auto">
            <a:xfrm>
              <a:off x="8568704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Linear SVM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6" name="Straight Arrow Connector 5"/>
            <p:cNvCxnSpPr>
              <a:endCxn id="7" idx="1"/>
            </p:cNvCxnSpPr>
            <p:nvPr/>
          </p:nvCxnSpPr>
          <p:spPr bwMode="auto">
            <a:xfrm flipV="1">
              <a:off x="1655936" y="2045526"/>
              <a:ext cx="288032" cy="6119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>
              <a:stCxn id="7" idx="3"/>
              <a:endCxn id="8" idx="1"/>
            </p:cNvCxnSpPr>
            <p:nvPr/>
          </p:nvCxnSpPr>
          <p:spPr bwMode="auto">
            <a:xfrm>
              <a:off x="3312120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>
              <a:stCxn id="8" idx="3"/>
              <a:endCxn id="9" idx="1"/>
            </p:cNvCxnSpPr>
            <p:nvPr/>
          </p:nvCxnSpPr>
          <p:spPr bwMode="auto">
            <a:xfrm>
              <a:off x="4968304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6624488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>
              <a:stCxn id="10" idx="3"/>
              <a:endCxn id="11" idx="1"/>
            </p:cNvCxnSpPr>
            <p:nvPr/>
          </p:nvCxnSpPr>
          <p:spPr bwMode="auto">
            <a:xfrm>
              <a:off x="8280672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Blocks and Cells</a:t>
            </a:r>
            <a:endParaRPr lang="en-GB" dirty="0">
              <a:latin typeface="Ubuntu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09" y="2879725"/>
            <a:ext cx="4487863" cy="415925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438234" y="3619500"/>
            <a:ext cx="720725" cy="720725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158959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158959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438234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158959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3438234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719097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2719097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2719097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723609" y="3259137"/>
            <a:ext cx="7381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GB"/>
              <a:t>Block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739484" y="3798887"/>
            <a:ext cx="573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GB">
                <a:solidFill>
                  <a:srgbClr val="000000"/>
                </a:solidFill>
                <a:ea typeface="DejaVu Sans" charset="0"/>
                <a:cs typeface="DejaVu Sans" charset="0"/>
              </a:rPr>
              <a:t>Cell</a:t>
            </a:r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 flipV="1">
            <a:off x="1458622" y="2898775"/>
            <a:ext cx="1152178" cy="541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1279234" y="3979862"/>
            <a:ext cx="2519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461798" y="3440112"/>
            <a:ext cx="1149002" cy="16192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2" name="Group 31"/>
          <p:cNvGrpSpPr/>
          <p:nvPr/>
        </p:nvGrpSpPr>
        <p:grpSpPr>
          <a:xfrm>
            <a:off x="287784" y="1613478"/>
            <a:ext cx="9649072" cy="870215"/>
            <a:chOff x="287784" y="1613478"/>
            <a:chExt cx="9649072" cy="870215"/>
          </a:xfrm>
          <a:solidFill>
            <a:srgbClr val="92D050"/>
          </a:solidFill>
        </p:grpSpPr>
        <p:sp>
          <p:nvSpPr>
            <p:cNvPr id="33" name="Flowchart: Process 32"/>
            <p:cNvSpPr/>
            <p:nvPr/>
          </p:nvSpPr>
          <p:spPr bwMode="auto">
            <a:xfrm>
              <a:off x="287784" y="1619597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Gradients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4" name="Flowchart: Process 33"/>
            <p:cNvSpPr/>
            <p:nvPr/>
          </p:nvSpPr>
          <p:spPr bwMode="auto">
            <a:xfrm>
              <a:off x="1943968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Orientation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5" name="Flowchart: Process 34"/>
            <p:cNvSpPr/>
            <p:nvPr/>
          </p:nvSpPr>
          <p:spPr bwMode="auto">
            <a:xfrm>
              <a:off x="3600152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Histograms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5256336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Normalise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6912520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Collect over window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8" name="Flowchart: Process 37"/>
            <p:cNvSpPr/>
            <p:nvPr/>
          </p:nvSpPr>
          <p:spPr bwMode="auto">
            <a:xfrm>
              <a:off x="8568704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Linear SVM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Arrow Connector 38"/>
            <p:cNvCxnSpPr>
              <a:endCxn id="34" idx="1"/>
            </p:cNvCxnSpPr>
            <p:nvPr/>
          </p:nvCxnSpPr>
          <p:spPr bwMode="auto">
            <a:xfrm flipV="1">
              <a:off x="1655936" y="2045526"/>
              <a:ext cx="288032" cy="6119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/>
            <p:cNvCxnSpPr>
              <a:stCxn id="34" idx="3"/>
              <a:endCxn id="35" idx="1"/>
            </p:cNvCxnSpPr>
            <p:nvPr/>
          </p:nvCxnSpPr>
          <p:spPr bwMode="auto">
            <a:xfrm>
              <a:off x="3312120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>
              <a:stCxn id="35" idx="3"/>
              <a:endCxn id="36" idx="1"/>
            </p:cNvCxnSpPr>
            <p:nvPr/>
          </p:nvCxnSpPr>
          <p:spPr bwMode="auto">
            <a:xfrm>
              <a:off x="4968304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36" idx="3"/>
              <a:endCxn id="37" idx="1"/>
            </p:cNvCxnSpPr>
            <p:nvPr/>
          </p:nvCxnSpPr>
          <p:spPr bwMode="auto">
            <a:xfrm>
              <a:off x="6624488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>
              <a:stCxn id="37" idx="3"/>
              <a:endCxn id="38" idx="1"/>
            </p:cNvCxnSpPr>
            <p:nvPr/>
          </p:nvCxnSpPr>
          <p:spPr bwMode="auto">
            <a:xfrm>
              <a:off x="8280672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2987749"/>
            <a:ext cx="4067943" cy="3801989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Gradients Calculated by convolution with simple </a:t>
            </a:r>
            <a:r>
              <a:rPr lang="en-GB" dirty="0" smtClean="0"/>
              <a:t>kernels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 smtClean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dirty="0"/>
          </a:p>
        </p:txBody>
      </p:sp>
      <p:graphicFrame>
        <p:nvGraphicFramePr>
          <p:cNvPr id="81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91267"/>
              </p:ext>
            </p:extLst>
          </p:nvPr>
        </p:nvGraphicFramePr>
        <p:xfrm>
          <a:off x="675878" y="5147989"/>
          <a:ext cx="1816100" cy="1239838"/>
        </p:xfrm>
        <a:graphic>
          <a:graphicData uri="http://schemas.openxmlformats.org/drawingml/2006/table">
            <a:tbl>
              <a:tblPr/>
              <a:tblGrid>
                <a:gridCol w="604837"/>
                <a:gridCol w="606425"/>
                <a:gridCol w="604838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229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16030"/>
              </p:ext>
            </p:extLst>
          </p:nvPr>
        </p:nvGraphicFramePr>
        <p:xfrm>
          <a:off x="2692102" y="5147989"/>
          <a:ext cx="1816100" cy="1239838"/>
        </p:xfrm>
        <a:graphic>
          <a:graphicData uri="http://schemas.openxmlformats.org/drawingml/2006/table">
            <a:tbl>
              <a:tblPr/>
              <a:tblGrid>
                <a:gridCol w="604838"/>
                <a:gridCol w="606425"/>
                <a:gridCol w="604837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</a:tabLst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t="9624" r="17581" b="9465"/>
          <a:stretch/>
        </p:blipFill>
        <p:spPr>
          <a:xfrm>
            <a:off x="4824288" y="2627708"/>
            <a:ext cx="4464496" cy="4432145"/>
          </a:xfrm>
          <a:prstGeom prst="rect">
            <a:avLst/>
          </a:prstGeom>
        </p:spPr>
      </p:pic>
      <p:sp>
        <p:nvSpPr>
          <p:cNvPr id="76" name="Flowchart: Process 75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7" name="Flowchart: Process 76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8" name="Flowchart: Process 77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9" name="Flowchart: Process 78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0" name="Flowchart: Process 79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1" name="Flowchart: Process 80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82" name="Straight Arrow Connector 81"/>
          <p:cNvCxnSpPr>
            <a:endCxn id="77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/>
          <p:cNvCxnSpPr>
            <a:stCxn id="77" idx="3"/>
            <a:endCxn id="78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8" idx="3"/>
            <a:endCxn id="79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9" idx="3"/>
            <a:endCxn id="80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80" idx="3"/>
            <a:endCxn id="81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dirty="0" smtClean="0"/>
          </a:p>
          <a:p>
            <a:pPr marL="457200" indent="-457200">
              <a:buFont typeface="Arial" pitchFamily="34" charset="0"/>
              <a:buChar char="•"/>
            </a:pPr>
            <a:endParaRPr lang="en-GB" dirty="0"/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The orientation of the gradient at each pixel is calculated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Orientation (in Radians) = </a:t>
            </a:r>
            <a:r>
              <a:rPr lang="en-GB" dirty="0" err="1" smtClean="0"/>
              <a:t>arctan</a:t>
            </a:r>
            <a:r>
              <a:rPr lang="en-GB" dirty="0" smtClean="0"/>
              <a:t> (horizontal gradient / vertical gradient)</a:t>
            </a:r>
          </a:p>
        </p:txBody>
      </p:sp>
      <p:sp>
        <p:nvSpPr>
          <p:cNvPr id="6" name="Flowchart: Process 5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Flowchart: Process 10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10" idx="3"/>
            <a:endCxn id="11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75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HOG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2627709"/>
            <a:ext cx="9069387" cy="4128691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A histogram is then computed over a cell with 9 bins between 0 and </a:t>
            </a:r>
            <a:r>
              <a:rPr lang="el-GR" dirty="0" smtClean="0"/>
              <a:t>π</a:t>
            </a:r>
            <a:r>
              <a:rPr lang="en-GB" dirty="0" smtClean="0"/>
              <a:t> (unsigned orientation) or –</a:t>
            </a:r>
            <a:r>
              <a:rPr lang="el-GR" dirty="0" smtClean="0"/>
              <a:t> π</a:t>
            </a:r>
            <a:r>
              <a:rPr lang="en-GB" dirty="0" smtClean="0"/>
              <a:t> and </a:t>
            </a:r>
            <a:r>
              <a:rPr lang="el-GR" dirty="0" smtClean="0"/>
              <a:t>π</a:t>
            </a:r>
            <a:r>
              <a:rPr lang="en-GB" dirty="0" smtClean="0"/>
              <a:t> (signed orientation)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dirty="0" smtClean="0"/>
              <a:t>Number of bins and signed or unsigned orientations chosen from paper</a:t>
            </a:r>
          </a:p>
          <a:p>
            <a:pPr marL="457200" indent="-457200">
              <a:buFont typeface="Arial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5" name="Flowchart: Process 4"/>
          <p:cNvSpPr/>
          <p:nvPr/>
        </p:nvSpPr>
        <p:spPr bwMode="auto">
          <a:xfrm>
            <a:off x="287784" y="1619597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Gradients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1943968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Compute Orientation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3600152" y="1613478"/>
            <a:ext cx="1368152" cy="864096"/>
          </a:xfrm>
          <a:prstGeom prst="flowChart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Histograms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5256336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Normalise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6912520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Collect over window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568704" y="1613478"/>
            <a:ext cx="1368152" cy="864096"/>
          </a:xfrm>
          <a:prstGeom prst="flowChartProcess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GB" dirty="0" smtClean="0"/>
              <a:t>Linear SVM</a:t>
            </a:r>
            <a:endParaRPr kumimoji="0" lang="en-GB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 bwMode="auto">
          <a:xfrm flipV="1">
            <a:off x="1655936" y="2045526"/>
            <a:ext cx="288032" cy="6119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 bwMode="auto">
          <a:xfrm>
            <a:off x="3312120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4968304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6624488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 bwMode="auto">
          <a:xfrm>
            <a:off x="8280672" y="2045526"/>
            <a:ext cx="288032" cy="0"/>
          </a:xfrm>
          <a:prstGeom prst="straightConnector1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52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8826" r="17581" b="9465"/>
          <a:stretch/>
        </p:blipFill>
        <p:spPr>
          <a:xfrm>
            <a:off x="575816" y="2555701"/>
            <a:ext cx="3888432" cy="3928089"/>
          </a:xfrm>
          <a:prstGeom prst="rect">
            <a:avLst/>
          </a:prstGeom>
        </p:spPr>
      </p:pic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The HOG Process</a:t>
            </a:r>
            <a:endParaRPr lang="en-GB" dirty="0">
              <a:latin typeface="Ubuntu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435696" y="3619500"/>
            <a:ext cx="720725" cy="720725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156421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156421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1435696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156421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1435696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716559" y="4338637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716559" y="3619500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716559" y="2898775"/>
            <a:ext cx="720725" cy="720725"/>
          </a:xfrm>
          <a:prstGeom prst="rect">
            <a:avLst/>
          </a:prstGeom>
          <a:noFill/>
          <a:ln w="360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728" y="3798887"/>
            <a:ext cx="573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GB">
                <a:solidFill>
                  <a:srgbClr val="000000"/>
                </a:solidFill>
                <a:ea typeface="DejaVu Sans" charset="0"/>
                <a:cs typeface="DejaVu Sans" charset="0"/>
              </a:rPr>
              <a:t>Cell</a:t>
            </a: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 flipV="1">
            <a:off x="503808" y="3981448"/>
            <a:ext cx="1292251" cy="14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" name="Group 31"/>
          <p:cNvGrpSpPr/>
          <p:nvPr/>
        </p:nvGrpSpPr>
        <p:grpSpPr>
          <a:xfrm>
            <a:off x="287784" y="1613478"/>
            <a:ext cx="9649072" cy="870215"/>
            <a:chOff x="287784" y="1613478"/>
            <a:chExt cx="9649072" cy="870215"/>
          </a:xfrm>
          <a:solidFill>
            <a:srgbClr val="92D050"/>
          </a:solidFill>
        </p:grpSpPr>
        <p:sp>
          <p:nvSpPr>
            <p:cNvPr id="33" name="Flowchart: Process 32"/>
            <p:cNvSpPr/>
            <p:nvPr/>
          </p:nvSpPr>
          <p:spPr bwMode="auto">
            <a:xfrm>
              <a:off x="287784" y="1619597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Gradients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4" name="Flowchart: Process 33"/>
            <p:cNvSpPr/>
            <p:nvPr/>
          </p:nvSpPr>
          <p:spPr bwMode="auto">
            <a:xfrm>
              <a:off x="1943968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Compute Orientation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5" name="Flowchart: Process 34"/>
            <p:cNvSpPr/>
            <p:nvPr/>
          </p:nvSpPr>
          <p:spPr bwMode="auto">
            <a:xfrm>
              <a:off x="3600152" y="1613478"/>
              <a:ext cx="1368152" cy="864096"/>
            </a:xfrm>
            <a:prstGeom prst="flowChartProces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Histograms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5256336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Normalise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6912520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Collect over window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38" name="Flowchart: Process 37"/>
            <p:cNvSpPr/>
            <p:nvPr/>
          </p:nvSpPr>
          <p:spPr bwMode="auto">
            <a:xfrm>
              <a:off x="8568704" y="1613478"/>
              <a:ext cx="1368152" cy="864096"/>
            </a:xfrm>
            <a:prstGeom prst="flowChart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GB" dirty="0" smtClean="0"/>
                <a:t>Linear SVM</a:t>
              </a:r>
              <a:endParaRPr kumimoji="0" lang="en-GB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39" name="Straight Arrow Connector 38"/>
            <p:cNvCxnSpPr>
              <a:endCxn id="34" idx="1"/>
            </p:cNvCxnSpPr>
            <p:nvPr/>
          </p:nvCxnSpPr>
          <p:spPr bwMode="auto">
            <a:xfrm flipV="1">
              <a:off x="1655936" y="2045526"/>
              <a:ext cx="288032" cy="6119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/>
            <p:cNvCxnSpPr>
              <a:stCxn id="34" idx="3"/>
              <a:endCxn id="35" idx="1"/>
            </p:cNvCxnSpPr>
            <p:nvPr/>
          </p:nvCxnSpPr>
          <p:spPr bwMode="auto">
            <a:xfrm>
              <a:off x="3312120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/>
            <p:cNvCxnSpPr>
              <a:stCxn id="35" idx="3"/>
              <a:endCxn id="36" idx="1"/>
            </p:cNvCxnSpPr>
            <p:nvPr/>
          </p:nvCxnSpPr>
          <p:spPr bwMode="auto">
            <a:xfrm>
              <a:off x="4968304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36" idx="3"/>
              <a:endCxn id="37" idx="1"/>
            </p:cNvCxnSpPr>
            <p:nvPr/>
          </p:nvCxnSpPr>
          <p:spPr bwMode="auto">
            <a:xfrm>
              <a:off x="6624488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>
              <a:stCxn id="37" idx="3"/>
              <a:endCxn id="38" idx="1"/>
            </p:cNvCxnSpPr>
            <p:nvPr/>
          </p:nvCxnSpPr>
          <p:spPr bwMode="auto">
            <a:xfrm>
              <a:off x="8280672" y="2045526"/>
              <a:ext cx="288032" cy="0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548</Words>
  <Application>Microsoft Office PowerPoint</Application>
  <PresentationFormat>Custom</PresentationFormat>
  <Paragraphs>188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Contents</vt:lpstr>
      <vt:lpstr>Introduction</vt:lpstr>
      <vt:lpstr>The HOG Process</vt:lpstr>
      <vt:lpstr>Blocks and Cells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The HOG Process</vt:lpstr>
      <vt:lpstr>Results</vt:lpstr>
      <vt:lpstr>Results</vt:lpstr>
      <vt:lpstr>Results</vt:lpstr>
      <vt:lpstr>Results – Computation Time</vt:lpstr>
      <vt:lpstr>Results – Multi-threading</vt:lpstr>
      <vt:lpstr>Demo</vt:lpstr>
      <vt:lpstr>Extensions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jgac1g08</dc:creator>
  <cp:lastModifiedBy>John G Charlesworth</cp:lastModifiedBy>
  <cp:revision>46</cp:revision>
  <cp:lastPrinted>1601-01-01T00:00:00Z</cp:lastPrinted>
  <dcterms:created xsi:type="dcterms:W3CDTF">2012-03-04T17:12:49Z</dcterms:created>
  <dcterms:modified xsi:type="dcterms:W3CDTF">2012-03-05T14:56:22Z</dcterms:modified>
</cp:coreProperties>
</file>